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5884"/>
  </p:normalViewPr>
  <p:slideViewPr>
    <p:cSldViewPr snapToGrid="0" snapToObjects="1">
      <p:cViewPr>
        <p:scale>
          <a:sx n="87" d="100"/>
          <a:sy n="87" d="100"/>
        </p:scale>
        <p:origin x="14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04071-D600-AB43-BAEB-61023BAE8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71" y="1196824"/>
            <a:ext cx="7197726" cy="2421464"/>
          </a:xfrm>
        </p:spPr>
        <p:txBody>
          <a:bodyPr/>
          <a:lstStyle/>
          <a:p>
            <a:r>
              <a:rPr lang="it-IT" dirty="0"/>
              <a:t>Weight </a:t>
            </a:r>
            <a:r>
              <a:rPr lang="it-IT" dirty="0" err="1"/>
              <a:t>regain</a:t>
            </a:r>
            <a:r>
              <a:rPr lang="it-IT" dirty="0"/>
              <a:t>: la gestione psicologica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52E0FA-BD94-9745-914C-B46D51D5A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571" y="4026503"/>
            <a:ext cx="7197726" cy="1405467"/>
          </a:xfrm>
        </p:spPr>
        <p:txBody>
          <a:bodyPr/>
          <a:lstStyle/>
          <a:p>
            <a:r>
              <a:rPr lang="it-IT" dirty="0"/>
              <a:t>DOTT.SSA SIMONETTA SARRO</a:t>
            </a:r>
          </a:p>
          <a:p>
            <a:r>
              <a:rPr lang="it-IT" dirty="0"/>
              <a:t>Psicologa psicoterapeuta</a:t>
            </a:r>
          </a:p>
          <a:p>
            <a:r>
              <a:rPr lang="it-IT" dirty="0"/>
              <a:t>Istituto clinico san </a:t>
            </a:r>
            <a:r>
              <a:rPr lang="it-IT" dirty="0" err="1"/>
              <a:t>gaudenzio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854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AFA75-796E-234D-AE98-1D198145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WEINGHT REGAIN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3B1BC8-0FB3-5542-96B4-F8E1BED14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IN QUESTA FASE, IL SUPPORTO PSICOLOGICO VERTIRA’ SUL</a:t>
            </a:r>
          </a:p>
          <a:p>
            <a:r>
              <a:rPr lang="it-IT" sz="2000" dirty="0"/>
              <a:t>COMPRENDERE CIO’ CHE NON HA FUNZIONATO</a:t>
            </a:r>
          </a:p>
          <a:p>
            <a:r>
              <a:rPr lang="it-IT" sz="2000" dirty="0"/>
              <a:t>RIMOTIVARE IL PAZIENTE</a:t>
            </a:r>
          </a:p>
          <a:p>
            <a:r>
              <a:rPr lang="it-IT" sz="2000" dirty="0"/>
              <a:t>SOSTENERE IL CAMBIAMENTO</a:t>
            </a:r>
          </a:p>
          <a:p>
            <a:r>
              <a:rPr lang="it-IT" sz="2000" dirty="0"/>
              <a:t>SUPPORTARLO NELLE DIFFICOLTA’ E NELL’INDIVIDUAZIONE DI NUOVE STRATEGIE</a:t>
            </a:r>
          </a:p>
          <a:p>
            <a:r>
              <a:rPr lang="it-IT" sz="2000" dirty="0"/>
              <a:t>AFFIANCARLO NELLA RINASCITA, COME RISCOPERTA DI UN NUOVO SE’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3D6725-21A5-214D-9999-C7A5235D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665" y="737829"/>
            <a:ext cx="3847026" cy="28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9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D6449-E017-7646-BE99-CCA509B9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WEIGHT REGAIN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2DAE61-7D55-034D-92B5-688D676D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21065"/>
            <a:ext cx="10131425" cy="3649133"/>
          </a:xfrm>
        </p:spPr>
        <p:txBody>
          <a:bodyPr>
            <a:normAutofit/>
          </a:bodyPr>
          <a:lstStyle/>
          <a:p>
            <a:r>
              <a:rPr lang="it-IT" sz="2000" dirty="0"/>
              <a:t>SPESSO IL PAZIENTE PUO’ ESPRIMERE IL DESIDERIO DI TORNARE AD ESSERE CIO’ CHE ERA DIVENTATO DOPO L’INTERVENTO E CON IL DIMAGRIMENTO.</a:t>
            </a:r>
          </a:p>
          <a:p>
            <a:r>
              <a:rPr lang="it-IT" sz="2000" dirty="0"/>
              <a:t>MA NON POTRA’ MAI TORNARE AD ESSERE CIO’, PERCHE’ OGGI HA UN VISSUTO EMOTIVO E DI VITA NUOVO, CHE PRIMA NON AVEVA!</a:t>
            </a:r>
          </a:p>
          <a:p>
            <a:r>
              <a:rPr lang="it-IT" sz="2000" dirty="0"/>
              <a:t>ATTRAVERSANDO UNA NUOVA FASE DI VITA, ATTRAVERSERA’ UN CAMBIAMENTO CHE LO PORTERA’ A CONOSCERE UNA NUOVA VERSIONE DI SE’!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7AD511-3844-604C-A1B9-D58CDC2E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007" y="4283997"/>
            <a:ext cx="3759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0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F6C87-C502-2940-A156-ADC8D7EB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96BA97-051A-044F-946E-AAF882DE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4573" y="1191684"/>
            <a:ext cx="10131425" cy="3649133"/>
          </a:xfrm>
        </p:spPr>
        <p:txBody>
          <a:bodyPr/>
          <a:lstStyle/>
          <a:p>
            <a:pPr marL="0" indent="0" algn="r">
              <a:buNone/>
            </a:pPr>
            <a:r>
              <a:rPr lang="it-IT" sz="2800" dirty="0"/>
              <a:t>Il futuro dipende da ciò che facciamo nel presente.</a:t>
            </a:r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dirty="0"/>
              <a:t>Gandhi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7F68D6-C3B1-A948-815C-CECA91FB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69" y="3199717"/>
            <a:ext cx="6728105" cy="29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A5105-F467-FB40-A3E5-71822B0C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INTERVENTO PSICOLOGICO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F032A2-0B2E-0A45-9417-3B6DDCF3A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69745"/>
            <a:ext cx="10131425" cy="3649133"/>
          </a:xfrm>
        </p:spPr>
        <p:txBody>
          <a:bodyPr/>
          <a:lstStyle/>
          <a:p>
            <a:pPr algn="just"/>
            <a:r>
              <a:rPr lang="en-US" sz="2000" dirty="0"/>
              <a:t>L’intervento psicologico risulta un elemento </a:t>
            </a:r>
            <a:r>
              <a:rPr lang="it-IT" sz="2000" dirty="0"/>
              <a:t>importante</a:t>
            </a:r>
            <a:r>
              <a:rPr lang="en-US" sz="2000" dirty="0"/>
              <a:t> nel trattamento clinico dell’obesità: la cura del corpo e del proprio stile alimentare implica sempre una </a:t>
            </a:r>
            <a:r>
              <a:rPr lang="en-US" sz="2000" b="1" dirty="0"/>
              <a:t>trasformazione del comportamento</a:t>
            </a:r>
            <a:r>
              <a:rPr lang="en-US" sz="2000" dirty="0"/>
              <a:t>, un </a:t>
            </a:r>
            <a:r>
              <a:rPr lang="en-US" sz="2000" b="1" dirty="0"/>
              <a:t>intervento sui pensieri irrazionali</a:t>
            </a:r>
            <a:r>
              <a:rPr lang="en-US" sz="2000" dirty="0"/>
              <a:t> e sullo </a:t>
            </a:r>
            <a:r>
              <a:rPr lang="en-US" sz="2000" b="1" dirty="0"/>
              <a:t>stile di vita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Ogni trattamento, perchè sia efficace, deve prevedere il </a:t>
            </a:r>
            <a:r>
              <a:rPr lang="en-US" sz="2000" b="1" dirty="0"/>
              <a:t>coinvolgimento attivo del paziente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Il weight regain </a:t>
            </a:r>
            <a:r>
              <a:rPr lang="en-US" sz="2000" dirty="0" err="1"/>
              <a:t>segna</a:t>
            </a:r>
            <a:r>
              <a:rPr lang="en-US" sz="2000" dirty="0"/>
              <a:t> il </a:t>
            </a:r>
            <a:r>
              <a:rPr lang="en-US" sz="2000" dirty="0" err="1"/>
              <a:t>fallimento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compliance del paziente.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B70343-6B9F-5B48-8FCB-5BA345583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507" y="4722755"/>
            <a:ext cx="3132364" cy="18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8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0135C9-4D31-8540-894D-721C2995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cognitivi DELLA PERSONA OBESA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16E3F-A8AB-E94A-A581-28078F0A4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/>
              <a:t>Scarsa capacità di astrazione e concettualizzazione</a:t>
            </a:r>
          </a:p>
          <a:p>
            <a:r>
              <a:rPr lang="en-US" sz="2000" dirty="0"/>
              <a:t>Scarsa autostima</a:t>
            </a:r>
          </a:p>
          <a:p>
            <a:r>
              <a:rPr lang="en-US" sz="2000" dirty="0"/>
              <a:t>Scarsa capacità di differenziazione tra Sé e l’altro</a:t>
            </a:r>
          </a:p>
          <a:p>
            <a:r>
              <a:rPr lang="en-US" sz="2000" dirty="0"/>
              <a:t>Attenzione centrata agli stimoli provenienti dall’esterno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D91C81-B34E-7C46-BDC5-D2458D0F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424" y="4216708"/>
            <a:ext cx="2337055" cy="23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0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83BD1-F9A4-844A-BD47-4674B723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EMOTIVI DELLA PERSONA OBESA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9D82B2-3F91-AC45-9A65-E9931A08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r>
              <a:rPr lang="en-US" sz="2000" dirty="0"/>
              <a:t>Difficoltà nel riconoscere le proprie emozioni</a:t>
            </a:r>
          </a:p>
          <a:p>
            <a:r>
              <a:rPr lang="en-US" sz="2000" dirty="0"/>
              <a:t>Incapacità ad esprimere i propri stati d’animo</a:t>
            </a:r>
          </a:p>
          <a:p>
            <a:r>
              <a:rPr lang="en-US" sz="2000" dirty="0"/>
              <a:t>Forte dipendenza emotiva</a:t>
            </a:r>
          </a:p>
          <a:p>
            <a:r>
              <a:rPr lang="en-US" sz="2000" dirty="0"/>
              <a:t>Difficoltà nella gestione delle frustrazioni</a:t>
            </a:r>
          </a:p>
          <a:p>
            <a:r>
              <a:rPr lang="en-US" sz="2000" dirty="0"/>
              <a:t>Senso di inadeguatezza ed impulsività</a:t>
            </a:r>
          </a:p>
          <a:p>
            <a:r>
              <a:rPr lang="en-US" sz="2000" dirty="0"/>
              <a:t>Disagio per le proprie forme corporee</a:t>
            </a:r>
          </a:p>
          <a:p>
            <a:r>
              <a:rPr lang="en-US" sz="2000" dirty="0"/>
              <a:t>Ansia sociale e </a:t>
            </a:r>
            <a:r>
              <a:rPr lang="en-US" sz="2000" dirty="0" err="1"/>
              <a:t>disturbi</a:t>
            </a:r>
            <a:r>
              <a:rPr lang="en-US" sz="2000" dirty="0"/>
              <a:t> dell’umore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B473E6-B493-9F4A-ACA6-E82994B08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" t="34047" r="5979" b="10309"/>
          <a:stretch/>
        </p:blipFill>
        <p:spPr>
          <a:xfrm>
            <a:off x="6747182" y="3521455"/>
            <a:ext cx="3881830" cy="1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B3F8F-BC7D-FF4A-B5E1-931D8ECE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COMPORTAMENTALI DELLA PERSONA OBESA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08A2EF-79AB-F046-BE70-3F7F12CCB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Passività nelle relazioni</a:t>
            </a:r>
          </a:p>
          <a:p>
            <a:r>
              <a:rPr lang="en-US" sz="2000" dirty="0"/>
              <a:t>Evitamento di situazioni sociali</a:t>
            </a:r>
          </a:p>
          <a:p>
            <a:r>
              <a:rPr lang="en-US" sz="2000" dirty="0"/>
              <a:t>Limitazione o evitamento dell’attività sessuale</a:t>
            </a:r>
          </a:p>
          <a:p>
            <a:r>
              <a:rPr lang="en-US" sz="2000" dirty="0"/>
              <a:t>Scarsa capacità di coping (strategie mentali e comportamentali)</a:t>
            </a:r>
          </a:p>
          <a:p>
            <a:r>
              <a:rPr lang="en-US" sz="2000" dirty="0"/>
              <a:t>Camuffamento corporeo</a:t>
            </a:r>
          </a:p>
          <a:p>
            <a:r>
              <a:rPr lang="en-US" sz="2000" dirty="0"/>
              <a:t>Riduzione dell’attività motoria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11ED83-214A-A941-AF7F-6ACA21C8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54" y="4370234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3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1E715-6A83-1B44-A0BA-5855FD9D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4E90E8-C1BC-0147-92BA-C9BBC265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L’intervento viene visto dal paziente come la sua RINASCITA, una nuova possibilità che gli si trova davanti per uscire dalla malattia.</a:t>
            </a:r>
          </a:p>
          <a:p>
            <a:endParaRPr lang="it-IT" sz="2000" dirty="0"/>
          </a:p>
          <a:p>
            <a:r>
              <a:rPr lang="it-IT" sz="2000" dirty="0"/>
              <a:t>Ma spesso tale possibilità tanto desiderata, viene SOTTOVALUTATA.</a:t>
            </a:r>
          </a:p>
          <a:p>
            <a:endParaRPr lang="it-IT" sz="2000" dirty="0"/>
          </a:p>
          <a:p>
            <a:r>
              <a:rPr lang="it-IT" sz="2000" dirty="0"/>
              <a:t>L’affidarsi solo all’intervento, come una via per la guarigione, porta al fallimento dell’intervento e alla ripresa del peso sul lungo tempo.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0B9068-4796-5441-A748-E327150F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640" y="239183"/>
            <a:ext cx="3695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F81346-B11B-9646-8015-4B41B438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WEIGHT REGAIN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FBEF32-59E1-B947-ADEA-4845D370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32753"/>
            <a:ext cx="10131425" cy="3649133"/>
          </a:xfrm>
        </p:spPr>
        <p:txBody>
          <a:bodyPr>
            <a:normAutofit/>
          </a:bodyPr>
          <a:lstStyle/>
          <a:p>
            <a:r>
              <a:rPr lang="it-IT" sz="2000" dirty="0"/>
              <a:t>LA RIPRESA DEL PESO E’ SPESSO VISTA COME L’ENNESIMO FALLIMENTO PER IL PAZIENTE, E QUESTO LO PORTA SPESSO A SENTIRSI SCONFITTO E PRIVO DI UNA VIA D’USCITA DALLA SUA MALATTIA</a:t>
            </a:r>
          </a:p>
          <a:p>
            <a:endParaRPr lang="it-IT" sz="2000" dirty="0"/>
          </a:p>
          <a:p>
            <a:r>
              <a:rPr lang="it-IT" sz="2000" dirty="0"/>
              <a:t>SONO FALLITE LE DIETE, E’ FALLITO ANCHE L’INTERVENTO! NON MI RIMANE NESSUNA POSSIBILITA’!</a:t>
            </a:r>
          </a:p>
          <a:p>
            <a:endParaRPr lang="it-IT" sz="2000" dirty="0"/>
          </a:p>
          <a:p>
            <a:r>
              <a:rPr lang="it-IT" sz="2000" dirty="0"/>
              <a:t>ALTRE VOLTE PERO’ LA RIPRESA DEL PESO ED IL FALLIMENTO DELL’INTERVENTO, DIPENDONO DA UNA POCA CONSAPEVOLEZZA DI SE’ E DEL COMPORTAMENTO ADOTTATO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B438FD-8E85-9840-AB2C-35AFFB5C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562" y="40865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7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2FAD76-7417-3B4A-8C59-36994155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WEIGHT </a:t>
            </a:r>
            <a:r>
              <a:rPr lang="it-IT" dirty="0" err="1"/>
              <a:t>REGain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E53D72-23E3-154B-B85D-0412FEF4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CIO’ CHE OCCORRE ORA, CHE IL PESO E’ TORNATO, E’ AIUTARE IL PAZIENTE A </a:t>
            </a:r>
          </a:p>
          <a:p>
            <a:pPr marL="0" indent="0">
              <a:buNone/>
            </a:pPr>
            <a:r>
              <a:rPr lang="it-IT" sz="2000" dirty="0"/>
              <a:t>                                       VOLTARE PAGINA E ANDARE AVANTI!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                          LA STRADA SARA’ LUNGA, MA NON IMPOSSIBILE!</a:t>
            </a:r>
          </a:p>
          <a:p>
            <a:pPr marL="0" indent="0">
              <a:buNone/>
            </a:pPr>
            <a:r>
              <a:rPr lang="it-IT" dirty="0"/>
              <a:t>                   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F1B3BA-7BFA-BD4C-9730-6DFDC4A1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66" y="3862848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BAAB2-7D00-E942-9900-9091D3D1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WEIGHT REGAIN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38E51F-8807-2043-9974-6B14AC00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56151"/>
            <a:ext cx="10131425" cy="3649133"/>
          </a:xfrm>
        </p:spPr>
        <p:txBody>
          <a:bodyPr/>
          <a:lstStyle/>
          <a:p>
            <a:r>
              <a:rPr lang="it-IT" sz="2000" dirty="0"/>
              <a:t>CROGIOLARSI ADDOSSO, INCOLPARSI, INCOLPARE, ORA NON SERVE A NULLA!</a:t>
            </a:r>
          </a:p>
          <a:p>
            <a:r>
              <a:rPr lang="it-IT" sz="2000" dirty="0"/>
              <a:t>CiO’ CHE SERVE E’ ANALIZZARE IL PASSATO, PER CAPIRE DOVE PUO’ VERTERE IL CAMBIAMENTO</a:t>
            </a:r>
          </a:p>
          <a:p>
            <a:r>
              <a:rPr lang="it-IT" sz="2000" dirty="0"/>
              <a:t>IL PAZIENTE DEVE CAPIRE L’IMPORTANZA DI AFFIDARSI, E DI PROVARE NUOVE STRADE SCONOSCIUTE MA NECESSARIE!</a:t>
            </a:r>
          </a:p>
          <a:p>
            <a:r>
              <a:rPr lang="it-IT" sz="2000" dirty="0"/>
              <a:t>DEVE CAPIRE DI AVERE UN PROBLEMA!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2492DE-A492-6D48-891B-72ABAABA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6" y="4173384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40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Celestiale</Template>
  <TotalTime>47</TotalTime>
  <Words>549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Celestiale</vt:lpstr>
      <vt:lpstr>Weight regain: la gestione psicologica</vt:lpstr>
      <vt:lpstr>INTERVENTO PSICOLOGICO</vt:lpstr>
      <vt:lpstr>ASPETTI cognitivi DELLA PERSONA OBESA</vt:lpstr>
      <vt:lpstr>ASPETTI EMOTIVI DELLA PERSONA OBESA</vt:lpstr>
      <vt:lpstr>ASPETTI COMPORTAMENTALI DELLA PERSONA OBESA</vt:lpstr>
      <vt:lpstr>L’intervento</vt:lpstr>
      <vt:lpstr>WEIGHT REGAIN</vt:lpstr>
      <vt:lpstr>WEIGHT REGain</vt:lpstr>
      <vt:lpstr>WEIGHT REGAIN</vt:lpstr>
      <vt:lpstr>WEINGHT REGAIN</vt:lpstr>
      <vt:lpstr>WEIGHT REGAIN</vt:lpstr>
      <vt:lpstr>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regain: la gestione psicologica</dc:title>
  <dc:creator>simonetta sarro</dc:creator>
  <cp:lastModifiedBy>simonetta sarro</cp:lastModifiedBy>
  <cp:revision>7</cp:revision>
  <dcterms:created xsi:type="dcterms:W3CDTF">2024-02-25T12:17:54Z</dcterms:created>
  <dcterms:modified xsi:type="dcterms:W3CDTF">2024-02-25T13:05:16Z</dcterms:modified>
</cp:coreProperties>
</file>